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9"/>
  </p:notesMasterIdLst>
  <p:handoutMasterIdLst>
    <p:handoutMasterId r:id="rId20"/>
  </p:handoutMasterIdLst>
  <p:sldIdLst>
    <p:sldId id="830" r:id="rId7"/>
    <p:sldId id="821" r:id="rId8"/>
    <p:sldId id="832" r:id="rId9"/>
    <p:sldId id="851" r:id="rId10"/>
    <p:sldId id="835" r:id="rId11"/>
    <p:sldId id="842" r:id="rId12"/>
    <p:sldId id="843" r:id="rId13"/>
    <p:sldId id="844" r:id="rId14"/>
    <p:sldId id="847" r:id="rId15"/>
    <p:sldId id="848" r:id="rId16"/>
    <p:sldId id="849" r:id="rId17"/>
    <p:sldId id="850" r:id="rId18"/>
  </p:sldIdLst>
  <p:sldSz cx="12192000" cy="6858000"/>
  <p:notesSz cx="6858000" cy="9144000"/>
  <p:embeddedFontLst>
    <p:embeddedFont>
      <p:font typeface="Myriad for Rabobank" panose="020B0604020202020204" charset="0"/>
      <p:regular r:id="rId21"/>
      <p:bold r:id="rId22"/>
      <p:italic r:id="rId23"/>
      <p:boldItalic r:id="rId24"/>
    </p:embeddedFont>
    <p:embeddedFont>
      <p:font typeface="Myriad for Rabobank Bd It" panose="020B0604020202020204" charset="0"/>
      <p:regular r:id="rId25"/>
      <p:bold r:id="rId26"/>
      <p:italic r:id="rId27"/>
      <p:boldItalic r:id="rId28"/>
    </p:embeddedFont>
    <p:embeddedFont>
      <p:font typeface="Myriad for Rabobank It" panose="020B0604020202020204" charset="0"/>
      <p:regular r:id="rId29"/>
      <p:bold r:id="rId30"/>
      <p:italic r:id="rId31"/>
      <p:boldItalic r:id="rId32"/>
    </p:embeddedFont>
    <p:embeddedFont>
      <p:font typeface="Myriad for Rabobank Lt" panose="020B0604020202020204" charset="0"/>
      <p:regular r:id="rId33"/>
      <p:bold r:id="rId34"/>
      <p:italic r:id="rId35"/>
      <p:boldItalic r:id="rId36"/>
    </p:embeddedFont>
    <p:embeddedFont>
      <p:font typeface="Myriad for Rabobank SBd" panose="020B0604020202020204" charset="0"/>
      <p:regular r:id="rId37"/>
      <p:bold r:id="rId38"/>
      <p:italic r:id="rId39"/>
      <p:boldItalic r:id="rId40"/>
    </p:embeddedFont>
    <p:embeddedFont>
      <p:font typeface="Myriad for Rabobank SBd It" panose="020B0604020202020204" charset="0"/>
      <p:regular r:id="rId41"/>
      <p:bold r:id="rId42"/>
      <p:italic r:id="rId43"/>
      <p:boldItalic r:id="rId44"/>
    </p:embeddedFont>
    <p:embeddedFont>
      <p:font typeface="Myriad Pro" panose="020B050303040302020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7F2B9-7F46-4FBC-8156-151BC2D45A35}" v="4" dt="2023-04-10T22:10:41.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66" y="3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9.fntdata"/><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microsoft.com/office/2016/11/relationships/changesInfo" Target="changesInfos/changesInfo1.xml"/><Relationship Id="rId5" Type="http://schemas.openxmlformats.org/officeDocument/2006/relationships/customXml" Target="../customXml/item5.xml"/><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handoutMaster" Target="handoutMasters/handoutMaster1.xml"/><Relationship Id="rId41" Type="http://schemas.openxmlformats.org/officeDocument/2006/relationships/font" Target="fonts/font2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cht Nys" userId="8e187b20a541708e" providerId="LiveId" clId="{4A27F2B9-7F46-4FBC-8156-151BC2D45A35}"/>
    <pc:docChg chg="undo custSel addSld delSld modSld">
      <pc:chgData name="Brecht Nys" userId="8e187b20a541708e" providerId="LiveId" clId="{4A27F2B9-7F46-4FBC-8156-151BC2D45A35}" dt="2023-04-10T22:57:33.538" v="440" actId="1076"/>
      <pc:docMkLst>
        <pc:docMk/>
      </pc:docMkLst>
      <pc:sldChg chg="delSp modSp mod">
        <pc:chgData name="Brecht Nys" userId="8e187b20a541708e" providerId="LiveId" clId="{4A27F2B9-7F46-4FBC-8156-151BC2D45A35}" dt="2023-04-10T21:12:24.976" v="46" actId="1036"/>
        <pc:sldMkLst>
          <pc:docMk/>
          <pc:sldMk cId="3483934314" sldId="821"/>
        </pc:sldMkLst>
        <pc:spChg chg="del">
          <ac:chgData name="Brecht Nys" userId="8e187b20a541708e" providerId="LiveId" clId="{4A27F2B9-7F46-4FBC-8156-151BC2D45A35}" dt="2023-04-10T21:10:49.800" v="0" actId="478"/>
          <ac:spMkLst>
            <pc:docMk/>
            <pc:sldMk cId="3483934314" sldId="821"/>
            <ac:spMk id="3" creationId="{907196DC-5EE3-6096-0D3D-0036808A5DE5}"/>
          </ac:spMkLst>
        </pc:spChg>
        <pc:spChg chg="mod">
          <ac:chgData name="Brecht Nys" userId="8e187b20a541708e" providerId="LiveId" clId="{4A27F2B9-7F46-4FBC-8156-151BC2D45A35}" dt="2023-04-10T21:11:18.429" v="13" actId="554"/>
          <ac:spMkLst>
            <pc:docMk/>
            <pc:sldMk cId="3483934314" sldId="821"/>
            <ac:spMk id="6" creationId="{EA9D07E0-A5C6-86C9-3B2A-69EA97E6B596}"/>
          </ac:spMkLst>
        </pc:spChg>
        <pc:spChg chg="mod">
          <ac:chgData name="Brecht Nys" userId="8e187b20a541708e" providerId="LiveId" clId="{4A27F2B9-7F46-4FBC-8156-151BC2D45A35}" dt="2023-04-10T21:11:18.429" v="13" actId="554"/>
          <ac:spMkLst>
            <pc:docMk/>
            <pc:sldMk cId="3483934314" sldId="821"/>
            <ac:spMk id="7" creationId="{3B86108A-7AF6-C128-3538-E3129D1F76F6}"/>
          </ac:spMkLst>
        </pc:spChg>
        <pc:spChg chg="mod">
          <ac:chgData name="Brecht Nys" userId="8e187b20a541708e" providerId="LiveId" clId="{4A27F2B9-7F46-4FBC-8156-151BC2D45A35}" dt="2023-04-10T21:11:33.518" v="17" actId="12788"/>
          <ac:spMkLst>
            <pc:docMk/>
            <pc:sldMk cId="3483934314" sldId="821"/>
            <ac:spMk id="8" creationId="{7C259A82-2B28-B7A5-116E-6429B8DC1E00}"/>
          </ac:spMkLst>
        </pc:spChg>
        <pc:spChg chg="del">
          <ac:chgData name="Brecht Nys" userId="8e187b20a541708e" providerId="LiveId" clId="{4A27F2B9-7F46-4FBC-8156-151BC2D45A35}" dt="2023-04-10T21:10:49.800" v="0" actId="478"/>
          <ac:spMkLst>
            <pc:docMk/>
            <pc:sldMk cId="3483934314" sldId="821"/>
            <ac:spMk id="9" creationId="{98A78A18-825E-C595-B308-29F28B0C2017}"/>
          </ac:spMkLst>
        </pc:spChg>
        <pc:spChg chg="del">
          <ac:chgData name="Brecht Nys" userId="8e187b20a541708e" providerId="LiveId" clId="{4A27F2B9-7F46-4FBC-8156-151BC2D45A35}" dt="2023-04-10T21:10:49.800" v="0" actId="478"/>
          <ac:spMkLst>
            <pc:docMk/>
            <pc:sldMk cId="3483934314" sldId="821"/>
            <ac:spMk id="10" creationId="{69C24F2A-80FB-A4C8-4845-7634C6D7F389}"/>
          </ac:spMkLst>
        </pc:spChg>
        <pc:spChg chg="mod">
          <ac:chgData name="Brecht Nys" userId="8e187b20a541708e" providerId="LiveId" clId="{4A27F2B9-7F46-4FBC-8156-151BC2D45A35}" dt="2023-04-10T21:12:02.628" v="32" actId="1036"/>
          <ac:spMkLst>
            <pc:docMk/>
            <pc:sldMk cId="3483934314" sldId="821"/>
            <ac:spMk id="14" creationId="{DCB9BDD5-A700-4E32-2871-F20697599D28}"/>
          </ac:spMkLst>
        </pc:spChg>
        <pc:spChg chg="mod">
          <ac:chgData name="Brecht Nys" userId="8e187b20a541708e" providerId="LiveId" clId="{4A27F2B9-7F46-4FBC-8156-151BC2D45A35}" dt="2023-04-10T21:12:02.628" v="32" actId="1036"/>
          <ac:spMkLst>
            <pc:docMk/>
            <pc:sldMk cId="3483934314" sldId="821"/>
            <ac:spMk id="15" creationId="{13B68796-0446-361E-2749-848866C53D7E}"/>
          </ac:spMkLst>
        </pc:spChg>
        <pc:spChg chg="mod">
          <ac:chgData name="Brecht Nys" userId="8e187b20a541708e" providerId="LiveId" clId="{4A27F2B9-7F46-4FBC-8156-151BC2D45A35}" dt="2023-04-10T21:12:02.628" v="32" actId="1036"/>
          <ac:spMkLst>
            <pc:docMk/>
            <pc:sldMk cId="3483934314" sldId="821"/>
            <ac:spMk id="16" creationId="{6636AB43-34F2-5A6F-CCC1-352568226909}"/>
          </ac:spMkLst>
        </pc:spChg>
        <pc:spChg chg="mod">
          <ac:chgData name="Brecht Nys" userId="8e187b20a541708e" providerId="LiveId" clId="{4A27F2B9-7F46-4FBC-8156-151BC2D45A35}" dt="2023-04-10T21:12:24.976" v="46" actId="1036"/>
          <ac:spMkLst>
            <pc:docMk/>
            <pc:sldMk cId="3483934314" sldId="821"/>
            <ac:spMk id="17" creationId="{76FB6254-5555-D084-7C16-D7ED2802050A}"/>
          </ac:spMkLst>
        </pc:spChg>
        <pc:spChg chg="mod">
          <ac:chgData name="Brecht Nys" userId="8e187b20a541708e" providerId="LiveId" clId="{4A27F2B9-7F46-4FBC-8156-151BC2D45A35}" dt="2023-04-10T21:12:24.976" v="46" actId="1036"/>
          <ac:spMkLst>
            <pc:docMk/>
            <pc:sldMk cId="3483934314" sldId="821"/>
            <ac:spMk id="18" creationId="{CE08E418-6377-B2AF-7447-B8BCFA277450}"/>
          </ac:spMkLst>
        </pc:spChg>
        <pc:spChg chg="mod">
          <ac:chgData name="Brecht Nys" userId="8e187b20a541708e" providerId="LiveId" clId="{4A27F2B9-7F46-4FBC-8156-151BC2D45A35}" dt="2023-04-10T21:12:24.976" v="46" actId="1036"/>
          <ac:spMkLst>
            <pc:docMk/>
            <pc:sldMk cId="3483934314" sldId="821"/>
            <ac:spMk id="19" creationId="{4A5C37BD-0855-3F66-8F29-24140BB80B28}"/>
          </ac:spMkLst>
        </pc:spChg>
        <pc:picChg chg="del">
          <ac:chgData name="Brecht Nys" userId="8e187b20a541708e" providerId="LiveId" clId="{4A27F2B9-7F46-4FBC-8156-151BC2D45A35}" dt="2023-04-10T21:10:49.800" v="0" actId="478"/>
          <ac:picMkLst>
            <pc:docMk/>
            <pc:sldMk cId="3483934314" sldId="821"/>
            <ac:picMk id="13" creationId="{E42525A9-8A87-0030-B929-1964E1BE0E1B}"/>
          </ac:picMkLst>
        </pc:picChg>
        <pc:picChg chg="mod">
          <ac:chgData name="Brecht Nys" userId="8e187b20a541708e" providerId="LiveId" clId="{4A27F2B9-7F46-4FBC-8156-151BC2D45A35}" dt="2023-04-10T21:11:25.296" v="15" actId="1076"/>
          <ac:picMkLst>
            <pc:docMk/>
            <pc:sldMk cId="3483934314" sldId="821"/>
            <ac:picMk id="20" creationId="{214981DB-E871-049C-E78A-18094843428C}"/>
          </ac:picMkLst>
        </pc:picChg>
        <pc:picChg chg="mod">
          <ac:chgData name="Brecht Nys" userId="8e187b20a541708e" providerId="LiveId" clId="{4A27F2B9-7F46-4FBC-8156-151BC2D45A35}" dt="2023-04-10T21:11:33.518" v="17" actId="12788"/>
          <ac:picMkLst>
            <pc:docMk/>
            <pc:sldMk cId="3483934314" sldId="821"/>
            <ac:picMk id="21" creationId="{A91BB158-B157-4A2E-4E1A-8F9EDC314196}"/>
          </ac:picMkLst>
        </pc:picChg>
        <pc:picChg chg="mod">
          <ac:chgData name="Brecht Nys" userId="8e187b20a541708e" providerId="LiveId" clId="{4A27F2B9-7F46-4FBC-8156-151BC2D45A35}" dt="2023-04-10T21:11:23.665" v="14" actId="1076"/>
          <ac:picMkLst>
            <pc:docMk/>
            <pc:sldMk cId="3483934314" sldId="821"/>
            <ac:picMk id="24" creationId="{97CFDB34-EFE0-9925-FA6A-D553E5A0816B}"/>
          </ac:picMkLst>
        </pc:picChg>
      </pc:sldChg>
      <pc:sldChg chg="modSp mod">
        <pc:chgData name="Brecht Nys" userId="8e187b20a541708e" providerId="LiveId" clId="{4A27F2B9-7F46-4FBC-8156-151BC2D45A35}" dt="2023-04-10T21:23:19.796" v="74" actId="14100"/>
        <pc:sldMkLst>
          <pc:docMk/>
          <pc:sldMk cId="1777398863" sldId="830"/>
        </pc:sldMkLst>
        <pc:spChg chg="mod">
          <ac:chgData name="Brecht Nys" userId="8e187b20a541708e" providerId="LiveId" clId="{4A27F2B9-7F46-4FBC-8156-151BC2D45A35}" dt="2023-04-10T21:23:19.796" v="74" actId="14100"/>
          <ac:spMkLst>
            <pc:docMk/>
            <pc:sldMk cId="1777398863" sldId="830"/>
            <ac:spMk id="8" creationId="{F6464A43-5B80-4854-9FC3-E00F515DC04B}"/>
          </ac:spMkLst>
        </pc:spChg>
      </pc:sldChg>
      <pc:sldChg chg="del">
        <pc:chgData name="Brecht Nys" userId="8e187b20a541708e" providerId="LiveId" clId="{4A27F2B9-7F46-4FBC-8156-151BC2D45A35}" dt="2023-04-10T21:12:31.176" v="47" actId="47"/>
        <pc:sldMkLst>
          <pc:docMk/>
          <pc:sldMk cId="3028581465" sldId="831"/>
        </pc:sldMkLst>
      </pc:sldChg>
      <pc:sldChg chg="addSp modSp mod">
        <pc:chgData name="Brecht Nys" userId="8e187b20a541708e" providerId="LiveId" clId="{4A27F2B9-7F46-4FBC-8156-151BC2D45A35}" dt="2023-04-10T22:56:55.591" v="438"/>
        <pc:sldMkLst>
          <pc:docMk/>
          <pc:sldMk cId="1481987114" sldId="832"/>
        </pc:sldMkLst>
        <pc:spChg chg="add mod">
          <ac:chgData name="Brecht Nys" userId="8e187b20a541708e" providerId="LiveId" clId="{4A27F2B9-7F46-4FBC-8156-151BC2D45A35}" dt="2023-04-10T22:29:33.574" v="437" actId="14100"/>
          <ac:spMkLst>
            <pc:docMk/>
            <pc:sldMk cId="1481987114" sldId="832"/>
            <ac:spMk id="3" creationId="{307BBE8E-1395-24F0-2B6E-BDD6C71E5DD7}"/>
          </ac:spMkLst>
        </pc:spChg>
        <pc:spChg chg="mod">
          <ac:chgData name="Brecht Nys" userId="8e187b20a541708e" providerId="LiveId" clId="{4A27F2B9-7F46-4FBC-8156-151BC2D45A35}" dt="2023-04-10T22:56:55.591" v="438"/>
          <ac:spMkLst>
            <pc:docMk/>
            <pc:sldMk cId="1481987114" sldId="832"/>
            <ac:spMk id="10" creationId="{69C24F2A-80FB-A4C8-4845-7634C6D7F389}"/>
          </ac:spMkLst>
        </pc:spChg>
      </pc:sldChg>
      <pc:sldChg chg="modSp mod">
        <pc:chgData name="Brecht Nys" userId="8e187b20a541708e" providerId="LiveId" clId="{4A27F2B9-7F46-4FBC-8156-151BC2D45A35}" dt="2023-04-10T21:55:27.015" v="75" actId="20577"/>
        <pc:sldMkLst>
          <pc:docMk/>
          <pc:sldMk cId="1573580644" sldId="835"/>
        </pc:sldMkLst>
        <pc:spChg chg="mod">
          <ac:chgData name="Brecht Nys" userId="8e187b20a541708e" providerId="LiveId" clId="{4A27F2B9-7F46-4FBC-8156-151BC2D45A35}" dt="2023-04-10T21:55:27.015" v="75" actId="20577"/>
          <ac:spMkLst>
            <pc:docMk/>
            <pc:sldMk cId="1573580644" sldId="835"/>
            <ac:spMk id="7" creationId="{B3B568C5-3AD6-87C8-97FE-BC4297924F8A}"/>
          </ac:spMkLst>
        </pc:spChg>
      </pc:sldChg>
      <pc:sldChg chg="modSp mod">
        <pc:chgData name="Brecht Nys" userId="8e187b20a541708e" providerId="LiveId" clId="{4A27F2B9-7F46-4FBC-8156-151BC2D45A35}" dt="2023-04-10T21:12:47.708" v="49" actId="14861"/>
        <pc:sldMkLst>
          <pc:docMk/>
          <pc:sldMk cId="1694013409" sldId="847"/>
        </pc:sldMkLst>
        <pc:picChg chg="mod">
          <ac:chgData name="Brecht Nys" userId="8e187b20a541708e" providerId="LiveId" clId="{4A27F2B9-7F46-4FBC-8156-151BC2D45A35}" dt="2023-04-10T21:12:47.708" v="49" actId="14861"/>
          <ac:picMkLst>
            <pc:docMk/>
            <pc:sldMk cId="1694013409" sldId="847"/>
            <ac:picMk id="11" creationId="{D9B0935E-908E-DF2E-95EE-5BCAC3FB876C}"/>
          </ac:picMkLst>
        </pc:picChg>
      </pc:sldChg>
      <pc:sldChg chg="modSp mod">
        <pc:chgData name="Brecht Nys" userId="8e187b20a541708e" providerId="LiveId" clId="{4A27F2B9-7F46-4FBC-8156-151BC2D45A35}" dt="2023-04-10T22:17:38.877" v="432" actId="20577"/>
        <pc:sldMkLst>
          <pc:docMk/>
          <pc:sldMk cId="4187866062" sldId="849"/>
        </pc:sldMkLst>
        <pc:spChg chg="mod">
          <ac:chgData name="Brecht Nys" userId="8e187b20a541708e" providerId="LiveId" clId="{4A27F2B9-7F46-4FBC-8156-151BC2D45A35}" dt="2023-04-10T22:17:38.877" v="432" actId="20577"/>
          <ac:spMkLst>
            <pc:docMk/>
            <pc:sldMk cId="4187866062" sldId="849"/>
            <ac:spMk id="15" creationId="{0DA67B25-C0A7-A65F-FFB5-1C134EFC4A48}"/>
          </ac:spMkLst>
        </pc:spChg>
      </pc:sldChg>
      <pc:sldChg chg="addSp delSp modSp new mod modClrScheme chgLayout">
        <pc:chgData name="Brecht Nys" userId="8e187b20a541708e" providerId="LiveId" clId="{4A27F2B9-7F46-4FBC-8156-151BC2D45A35}" dt="2023-04-10T21:14:58.470" v="69" actId="478"/>
        <pc:sldMkLst>
          <pc:docMk/>
          <pc:sldMk cId="500926383" sldId="850"/>
        </pc:sldMkLst>
        <pc:spChg chg="del">
          <ac:chgData name="Brecht Nys" userId="8e187b20a541708e" providerId="LiveId" clId="{4A27F2B9-7F46-4FBC-8156-151BC2D45A35}" dt="2023-04-10T21:13:33.410" v="51" actId="700"/>
          <ac:spMkLst>
            <pc:docMk/>
            <pc:sldMk cId="500926383" sldId="850"/>
            <ac:spMk id="2" creationId="{A745D157-ED65-286F-1961-C1B4CFA2037F}"/>
          </ac:spMkLst>
        </pc:spChg>
        <pc:spChg chg="del mod ord">
          <ac:chgData name="Brecht Nys" userId="8e187b20a541708e" providerId="LiveId" clId="{4A27F2B9-7F46-4FBC-8156-151BC2D45A35}" dt="2023-04-10T21:14:58.470" v="69" actId="478"/>
          <ac:spMkLst>
            <pc:docMk/>
            <pc:sldMk cId="500926383" sldId="850"/>
            <ac:spMk id="3" creationId="{2FD52C9E-E428-9C98-EC64-7CAE5F82DFDD}"/>
          </ac:spMkLst>
        </pc:spChg>
        <pc:spChg chg="add mod ord">
          <ac:chgData name="Brecht Nys" userId="8e187b20a541708e" providerId="LiveId" clId="{4A27F2B9-7F46-4FBC-8156-151BC2D45A35}" dt="2023-04-10T21:14:52.543" v="68" actId="20577"/>
          <ac:spMkLst>
            <pc:docMk/>
            <pc:sldMk cId="500926383" sldId="850"/>
            <ac:spMk id="4" creationId="{D80AFC61-98A0-DE7F-A4F2-BD3E70CFDDE2}"/>
          </ac:spMkLst>
        </pc:spChg>
        <pc:spChg chg="add del mod ord">
          <ac:chgData name="Brecht Nys" userId="8e187b20a541708e" providerId="LiveId" clId="{4A27F2B9-7F46-4FBC-8156-151BC2D45A35}" dt="2023-04-10T21:13:40.679" v="54" actId="478"/>
          <ac:spMkLst>
            <pc:docMk/>
            <pc:sldMk cId="500926383" sldId="850"/>
            <ac:spMk id="5" creationId="{B7959B58-C4A6-932F-63F7-99D2A39CF149}"/>
          </ac:spMkLst>
        </pc:spChg>
        <pc:spChg chg="add del mod ord">
          <ac:chgData name="Brecht Nys" userId="8e187b20a541708e" providerId="LiveId" clId="{4A27F2B9-7F46-4FBC-8156-151BC2D45A35}" dt="2023-04-10T21:13:37.416" v="52" actId="478"/>
          <ac:spMkLst>
            <pc:docMk/>
            <pc:sldMk cId="500926383" sldId="850"/>
            <ac:spMk id="6" creationId="{8BF09E18-0A30-EA1C-3742-06D22133B092}"/>
          </ac:spMkLst>
        </pc:spChg>
      </pc:sldChg>
      <pc:sldChg chg="addSp delSp modSp add mod">
        <pc:chgData name="Brecht Nys" userId="8e187b20a541708e" providerId="LiveId" clId="{4A27F2B9-7F46-4FBC-8156-151BC2D45A35}" dt="2023-04-10T22:57:33.538" v="440" actId="1076"/>
        <pc:sldMkLst>
          <pc:docMk/>
          <pc:sldMk cId="236118157" sldId="851"/>
        </pc:sldMkLst>
        <pc:spChg chg="del">
          <ac:chgData name="Brecht Nys" userId="8e187b20a541708e" providerId="LiveId" clId="{4A27F2B9-7F46-4FBC-8156-151BC2D45A35}" dt="2023-04-10T22:09:04.198" v="95" actId="478"/>
          <ac:spMkLst>
            <pc:docMk/>
            <pc:sldMk cId="236118157" sldId="851"/>
            <ac:spMk id="3" creationId="{307BBE8E-1395-24F0-2B6E-BDD6C71E5DD7}"/>
          </ac:spMkLst>
        </pc:spChg>
        <pc:spChg chg="add mod ord">
          <ac:chgData name="Brecht Nys" userId="8e187b20a541708e" providerId="LiveId" clId="{4A27F2B9-7F46-4FBC-8156-151BC2D45A35}" dt="2023-04-10T22:15:00.699" v="212" actId="14100"/>
          <ac:spMkLst>
            <pc:docMk/>
            <pc:sldMk cId="236118157" sldId="851"/>
            <ac:spMk id="5" creationId="{DA04FD72-F5B6-31CD-C882-04E8AFF8131A}"/>
          </ac:spMkLst>
        </pc:spChg>
        <pc:spChg chg="add mod">
          <ac:chgData name="Brecht Nys" userId="8e187b20a541708e" providerId="LiveId" clId="{4A27F2B9-7F46-4FBC-8156-151BC2D45A35}" dt="2023-04-10T22:15:44.791" v="224" actId="313"/>
          <ac:spMkLst>
            <pc:docMk/>
            <pc:sldMk cId="236118157" sldId="851"/>
            <ac:spMk id="9" creationId="{1E54DB9E-397F-566F-B44A-F3D2038691F5}"/>
          </ac:spMkLst>
        </pc:spChg>
        <pc:spChg chg="del mod">
          <ac:chgData name="Brecht Nys" userId="8e187b20a541708e" providerId="LiveId" clId="{4A27F2B9-7F46-4FBC-8156-151BC2D45A35}" dt="2023-04-10T22:57:28.969" v="439" actId="478"/>
          <ac:spMkLst>
            <pc:docMk/>
            <pc:sldMk cId="236118157" sldId="851"/>
            <ac:spMk id="10" creationId="{69C24F2A-80FB-A4C8-4845-7634C6D7F389}"/>
          </ac:spMkLst>
        </pc:spChg>
        <pc:picChg chg="add mod">
          <ac:chgData name="Brecht Nys" userId="8e187b20a541708e" providerId="LiveId" clId="{4A27F2B9-7F46-4FBC-8156-151BC2D45A35}" dt="2023-04-10T22:57:33.538" v="440" actId="1076"/>
          <ac:picMkLst>
            <pc:docMk/>
            <pc:sldMk cId="236118157" sldId="851"/>
            <ac:picMk id="6" creationId="{A825885E-0650-524B-02C6-A4401DEA0D92}"/>
          </ac:picMkLst>
        </pc:picChg>
        <pc:picChg chg="add mod">
          <ac:chgData name="Brecht Nys" userId="8e187b20a541708e" providerId="LiveId" clId="{4A27F2B9-7F46-4FBC-8156-151BC2D45A35}" dt="2023-04-10T22:57:33.538" v="440" actId="1076"/>
          <ac:picMkLst>
            <pc:docMk/>
            <pc:sldMk cId="236118157" sldId="851"/>
            <ac:picMk id="7" creationId="{9FB10DD9-7853-9D47-9CB8-163ED24A7548}"/>
          </ac:picMkLst>
        </pc:picChg>
        <pc:picChg chg="add mod">
          <ac:chgData name="Brecht Nys" userId="8e187b20a541708e" providerId="LiveId" clId="{4A27F2B9-7F46-4FBC-8156-151BC2D45A35}" dt="2023-04-10T22:57:33.538" v="440" actId="1076"/>
          <ac:picMkLst>
            <pc:docMk/>
            <pc:sldMk cId="236118157" sldId="851"/>
            <ac:picMk id="8" creationId="{2483613A-72E1-BE75-711D-DE56C44CA0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4/10/2023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10/04/2023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10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10.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3.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8.xml"/><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660555"/>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31757" y="1866957"/>
            <a:ext cx="4463897" cy="479362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linear regression analyses separately for Air pollution ranks vs. confirmed Covid-19 rate; Covid19 death rates; and covid 19 recovery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Confirmed Covid 19 Case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negative correlation between the confirmed COVID-19 case rate and pollution rank. The R-value is negative (-0.130), the slope is (-0.0021127).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confirmed COVID-19 case rates. </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Death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positive correlation between COVID-19 death rate and pollution rank, as the R-value is positive (0.266), the slope is (0.02729755).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higher COVID-19 death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Recovered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also a weak negative correlation between COVID-19 recovery rate and pollution rank, as the R-value is negative (-0.086), the slope is (-0.06869839).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COVID-19 recovery rates.</a:t>
            </a: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6" name="Picture 5" descr="Chart, scatter chart&#10;&#10;Description automatically generated">
            <a:extLst>
              <a:ext uri="{FF2B5EF4-FFF2-40B4-BE49-F238E27FC236}">
                <a16:creationId xmlns:a16="http://schemas.microsoft.com/office/drawing/2014/main" id="{DA091123-5316-C7EF-8FFD-D5B143BF0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1" y="1866957"/>
            <a:ext cx="2378442" cy="1846843"/>
          </a:xfrm>
          <a:prstGeom prst="rect">
            <a:avLst/>
          </a:prstGeom>
          <a:ln>
            <a:solidFill>
              <a:schemeClr val="tx2"/>
            </a:solidFill>
          </a:ln>
          <a:effectLst>
            <a:outerShdw blurRad="50800" dist="38100" dir="2700000" algn="tl" rotWithShape="0">
              <a:prstClr val="black">
                <a:alpha val="40000"/>
              </a:prstClr>
            </a:outerShdw>
          </a:effectLst>
        </p:spPr>
      </p:pic>
      <p:pic>
        <p:nvPicPr>
          <p:cNvPr id="7" name="Picture 6" descr="Chart, scatter chart&#10;&#10;Description automatically generated">
            <a:extLst>
              <a:ext uri="{FF2B5EF4-FFF2-40B4-BE49-F238E27FC236}">
                <a16:creationId xmlns:a16="http://schemas.microsoft.com/office/drawing/2014/main" id="{24409E01-BBA4-772E-037A-4617F9533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273" y="4574148"/>
            <a:ext cx="2435453" cy="1846843"/>
          </a:xfrm>
          <a:prstGeom prst="rect">
            <a:avLst/>
          </a:prstGeom>
          <a:ln>
            <a:solidFill>
              <a:schemeClr val="tx2"/>
            </a:solidFill>
          </a:ln>
          <a:effectLst>
            <a:outerShdw blurRad="50800" dist="38100" dir="2700000" algn="tl" rotWithShape="0">
              <a:prstClr val="black">
                <a:alpha val="40000"/>
              </a:prstClr>
            </a:outerShdw>
          </a:effectLst>
        </p:spPr>
      </p:pic>
      <p:pic>
        <p:nvPicPr>
          <p:cNvPr id="8" name="Picture 7" descr="Chart, scatter chart&#10;&#10;Description automatically generated">
            <a:extLst>
              <a:ext uri="{FF2B5EF4-FFF2-40B4-BE49-F238E27FC236}">
                <a16:creationId xmlns:a16="http://schemas.microsoft.com/office/drawing/2014/main" id="{AA756D08-239D-61E2-4920-146D1D88B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454" y="3220552"/>
            <a:ext cx="2321429" cy="184684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1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302892"/>
            <a:ext cx="4463897" cy="310854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also performed a line graph to analyse the relationship between Air pollution and Covid19</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Based on the line graph, air pollution doesn’t have a significant effect on Covid case rates.</a:t>
            </a:r>
          </a:p>
          <a:p>
            <a:pPr lvl="1">
              <a:spcBef>
                <a:spcPts val="600"/>
              </a:spcBef>
            </a:pPr>
            <a:endParaRPr lang="en-GB" sz="115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Improvement</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Use a larger sample size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More up to date dataset needed</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Include more variables such as population density, demographics or healthcare infrastructure</a:t>
            </a:r>
          </a:p>
          <a:p>
            <a:pPr>
              <a:spcBef>
                <a:spcPts val="600"/>
              </a:spcBef>
            </a:pPr>
            <a:endParaRPr lang="en-GB" sz="1150" dirty="0">
              <a:solidFill>
                <a:schemeClr val="tx2"/>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4" name="Picture 3" descr="Chart, line chart&#10;&#10;Description automatically generated">
            <a:extLst>
              <a:ext uri="{FF2B5EF4-FFF2-40B4-BE49-F238E27FC236}">
                <a16:creationId xmlns:a16="http://schemas.microsoft.com/office/drawing/2014/main" id="{D88B4A03-D57D-B538-8E2D-3F72E4978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483" y="2069202"/>
            <a:ext cx="5852172" cy="4389129"/>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78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0AFC61-98A0-DE7F-A4F2-BD3E70CFDDE2}"/>
              </a:ext>
            </a:extLst>
          </p:cNvPr>
          <p:cNvSpPr>
            <a:spLocks noGrp="1"/>
          </p:cNvSpPr>
          <p:nvPr>
            <p:ph type="body" sz="quarter" idx="17"/>
          </p:nvPr>
        </p:nvSpPr>
        <p:spPr/>
        <p:txBody>
          <a:bodyPr/>
          <a:lstStyle/>
          <a:p>
            <a:r>
              <a:rPr lang="en-GB" dirty="0"/>
              <a:t>Any questions?</a:t>
            </a:r>
          </a:p>
        </p:txBody>
      </p:sp>
    </p:spTree>
    <p:extLst>
      <p:ext uri="{BB962C8B-B14F-4D97-AF65-F5344CB8AC3E}">
        <p14:creationId xmlns:p14="http://schemas.microsoft.com/office/powerpoint/2010/main" val="50092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6" name="Rectangle 5">
            <a:extLst>
              <a:ext uri="{FF2B5EF4-FFF2-40B4-BE49-F238E27FC236}">
                <a16:creationId xmlns:a16="http://schemas.microsoft.com/office/drawing/2014/main" id="{EA9D07E0-A5C6-86C9-3B2A-69EA97E6B596}"/>
              </a:ext>
            </a:extLst>
          </p:cNvPr>
          <p:cNvSpPr/>
          <p:nvPr/>
        </p:nvSpPr>
        <p:spPr>
          <a:xfrm>
            <a:off x="1447471"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4608022"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7768574"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CB9BDD5-A700-4E32-2871-F20697599D28}"/>
              </a:ext>
            </a:extLst>
          </p:cNvPr>
          <p:cNvSpPr txBox="1"/>
          <p:nvPr/>
        </p:nvSpPr>
        <p:spPr>
          <a:xfrm>
            <a:off x="1447472" y="3249092"/>
            <a:ext cx="2739247"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4608021" y="3249092"/>
            <a:ext cx="27392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7768573" y="3249092"/>
            <a:ext cx="2739248"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1447471" y="4162815"/>
            <a:ext cx="2739246"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4608018" y="4162815"/>
            <a:ext cx="2739249"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7768565" y="4162815"/>
            <a:ext cx="2739256"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a:stretch/>
        </p:blipFill>
        <p:spPr>
          <a:xfrm>
            <a:off x="5594594" y="202546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a:stretch/>
        </p:blipFill>
        <p:spPr>
          <a:xfrm>
            <a:off x="8754730" y="2025467"/>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6"/>
          <a:stretch>
            <a:fillRect/>
          </a:stretch>
        </p:blipFill>
        <p:spPr>
          <a:xfrm>
            <a:off x="2359682" y="2025468"/>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In the first three months of pandemic, the growth of Covid-19 cases worldwide, leads Government to take measures, which increases Stringency Index.</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sp>
        <p:nvSpPr>
          <p:cNvPr id="3" name="TextBox 2">
            <a:extLst>
              <a:ext uri="{FF2B5EF4-FFF2-40B4-BE49-F238E27FC236}">
                <a16:creationId xmlns:a16="http://schemas.microsoft.com/office/drawing/2014/main" id="{307BBE8E-1395-24F0-2B6E-BDD6C71E5DD7}"/>
              </a:ext>
            </a:extLst>
          </p:cNvPr>
          <p:cNvSpPr txBox="1"/>
          <p:nvPr/>
        </p:nvSpPr>
        <p:spPr>
          <a:xfrm>
            <a:off x="837714" y="2260346"/>
            <a:ext cx="6541282" cy="2923877"/>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Confirmed Cases Worldwide, includes 181 countries. (January 2020- March 2020)</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data by country, which records the strictness of ‘lockdown style’.</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Growth of Covid-19 Cases by country: numbers of confirmed cases over first 3 months of pandemic.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 increase in stringency index over first 3 months of pandemic.</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Relationship between variables: perform linear regression analysis. Confirmed cases vs stringency index.</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04FD72-F5B6-31CD-C882-04E8AFF8131A}"/>
              </a:ext>
            </a:extLst>
          </p:cNvPr>
          <p:cNvSpPr/>
          <p:nvPr/>
        </p:nvSpPr>
        <p:spPr>
          <a:xfrm>
            <a:off x="6783572" y="0"/>
            <a:ext cx="5408428"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pic>
        <p:nvPicPr>
          <p:cNvPr id="6" name="Picture 5" descr="Chart, scatter chart&#10;&#10;Description automatically generated">
            <a:extLst>
              <a:ext uri="{FF2B5EF4-FFF2-40B4-BE49-F238E27FC236}">
                <a16:creationId xmlns:a16="http://schemas.microsoft.com/office/drawing/2014/main" id="{A825885E-0650-524B-02C6-A4401DEA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437" y="4150972"/>
            <a:ext cx="2635285" cy="2121241"/>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Chart, line chart&#10;&#10;Description automatically generated">
            <a:extLst>
              <a:ext uri="{FF2B5EF4-FFF2-40B4-BE49-F238E27FC236}">
                <a16:creationId xmlns:a16="http://schemas.microsoft.com/office/drawing/2014/main" id="{9FB10DD9-7853-9D47-9CB8-163ED24A7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09" y="1788207"/>
            <a:ext cx="2444256" cy="2150253"/>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 line chart&#10;&#10;Description automatically generated">
            <a:extLst>
              <a:ext uri="{FF2B5EF4-FFF2-40B4-BE49-F238E27FC236}">
                <a16:creationId xmlns:a16="http://schemas.microsoft.com/office/drawing/2014/main" id="{2483613A-72E1-BE75-711D-DE56C44CA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204" y="1788207"/>
            <a:ext cx="2366042" cy="2179095"/>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E54DB9E-397F-566F-B44A-F3D2038691F5}"/>
              </a:ext>
            </a:extLst>
          </p:cNvPr>
          <p:cNvSpPr txBox="1"/>
          <p:nvPr/>
        </p:nvSpPr>
        <p:spPr>
          <a:xfrm>
            <a:off x="6783572" y="1596264"/>
            <a:ext cx="5408428" cy="5232202"/>
          </a:xfrm>
          <a:prstGeom prst="rect">
            <a:avLst/>
          </a:prstGeom>
          <a:noFill/>
        </p:spPr>
        <p:txBody>
          <a:bodyPr wrap="square" rtlCol="0">
            <a:spAutoFit/>
          </a:bodyPr>
          <a:lstStyle/>
          <a:p>
            <a:pPr>
              <a:spcBef>
                <a:spcPts val="3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data visualization analysis in order to understand better, if the government responded to Covid-19 pandemic and how quickly they did.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have </a:t>
            </a:r>
            <a:r>
              <a:rPr lang="en-GB" sz="1150" dirty="0" err="1">
                <a:solidFill>
                  <a:schemeClr val="tx2"/>
                </a:solidFill>
                <a:latin typeface="Arial" panose="020B0604020202020204" pitchFamily="34" charset="0"/>
                <a:cs typeface="Arial" panose="020B0604020202020204" pitchFamily="34" charset="0"/>
              </a:rPr>
              <a:t>analyzed</a:t>
            </a:r>
            <a:r>
              <a:rPr lang="en-GB" sz="1150" dirty="0">
                <a:solidFill>
                  <a:schemeClr val="tx2"/>
                </a:solidFill>
                <a:latin typeface="Arial" panose="020B0604020202020204" pitchFamily="34" charset="0"/>
                <a:cs typeface="Arial" panose="020B0604020202020204" pitchFamily="34" charset="0"/>
              </a:rPr>
              <a:t> four different countries.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1st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Covid-19 Cases started to rise beginning of January in  China, then Italy, UK and Spain.</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2nd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Government response on the growth of Covid-19 cases. Which measures by Stringency index.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 index records the strictness of ‘lockdown style’ policies that primarily restrict people’s </a:t>
            </a:r>
            <a:r>
              <a:rPr lang="en-GB" sz="1150" dirty="0" err="1">
                <a:solidFill>
                  <a:schemeClr val="tx2"/>
                </a:solidFill>
                <a:latin typeface="Arial" panose="020B0604020202020204" pitchFamily="34" charset="0"/>
                <a:cs typeface="Arial" panose="020B0604020202020204" pitchFamily="34" charset="0"/>
              </a:rPr>
              <a:t>behavior</a:t>
            </a:r>
            <a:r>
              <a:rPr lang="en-GB" sz="1150" dirty="0">
                <a:solidFill>
                  <a:schemeClr val="tx2"/>
                </a:solidFill>
                <a:latin typeface="Arial" panose="020B0604020202020204" pitchFamily="34" charset="0"/>
                <a:cs typeface="Arial" panose="020B0604020202020204" pitchFamily="34" charset="0"/>
              </a:rPr>
              <a:t>. </a:t>
            </a:r>
          </a:p>
          <a:p>
            <a:pPr lvl="1">
              <a:spcBef>
                <a:spcPts val="300"/>
              </a:spcBef>
            </a:pPr>
            <a:r>
              <a:rPr lang="en-GB" sz="1150" i="1" u="sng" dirty="0">
                <a:solidFill>
                  <a:schemeClr val="tx2"/>
                </a:solidFill>
                <a:latin typeface="Arial" panose="020B0604020202020204" pitchFamily="34" charset="0"/>
                <a:cs typeface="Arial" panose="020B0604020202020204" pitchFamily="34" charset="0"/>
              </a:rPr>
              <a:t>It is calculated by using nine metrics: </a:t>
            </a:r>
            <a:r>
              <a:rPr lang="en-GB" sz="1150" i="1" dirty="0">
                <a:solidFill>
                  <a:schemeClr val="tx2"/>
                </a:solidFill>
                <a:latin typeface="Arial" panose="020B0604020202020204" pitchFamily="34" charset="0"/>
                <a:cs typeface="Arial" panose="020B0604020202020204" pitchFamily="34" charset="0"/>
              </a:rPr>
              <a:t>school closures; workplace closures; cancellation of public events; restrictions on public gatherings; closures of public transport; stay-at-home requirements; public information campaigns; restrictions on internal movements; and international travel controls.</a:t>
            </a:r>
          </a:p>
          <a:p>
            <a:pPr marL="285750"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3rd line graph: </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by performing linear regression analysis, we investigated relationship between Government Response and growth of Covid-19 cases. </a:t>
            </a:r>
          </a:p>
          <a:p>
            <a:pPr marL="742950" lvl="1" indent="-285750">
              <a:spcBef>
                <a:spcPts val="3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r - value = 0.43</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this case, a correlation coefficient of 0.43 suggests a moderate positive linear relationship between the two variables. Which means as Covid-19 cases increase over time, the stringency index tends to increase as well. </a:t>
            </a:r>
          </a:p>
        </p:txBody>
      </p:sp>
    </p:spTree>
    <p:extLst>
      <p:ext uri="{BB962C8B-B14F-4D97-AF65-F5344CB8AC3E}">
        <p14:creationId xmlns:p14="http://schemas.microsoft.com/office/powerpoint/2010/main" val="2361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7" name="TextBox 6">
            <a:extLst>
              <a:ext uri="{FF2B5EF4-FFF2-40B4-BE49-F238E27FC236}">
                <a16:creationId xmlns:a16="http://schemas.microsoft.com/office/drawing/2014/main" id="{B3B568C5-3AD6-87C8-97FE-BC4297924F8A}"/>
              </a:ext>
            </a:extLst>
          </p:cNvPr>
          <p:cNvSpPr txBox="1"/>
          <p:nvPr/>
        </p:nvSpPr>
        <p:spPr>
          <a:xfrm>
            <a:off x="851789" y="1866957"/>
            <a:ext cx="10021187" cy="367793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cases and vaccination rates for 236 countries from Feb-2020 until Feb-2023;</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a:p>
            <a:pPr>
              <a:spcBef>
                <a:spcPts val="600"/>
              </a:spcBef>
            </a:pPr>
            <a:endParaRPr lang="en-GB" sz="1200" b="1"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Process</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Define variables:</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Reproduction rate (“RR”)</a:t>
            </a:r>
            <a:r>
              <a:rPr lang="en-GB" sz="1200" dirty="0">
                <a:solidFill>
                  <a:schemeClr val="tx2"/>
                </a:solidFill>
                <a:latin typeface="Arial" panose="020B0604020202020204" pitchFamily="34" charset="0"/>
                <a:cs typeface="Arial" panose="020B0604020202020204" pitchFamily="34" charset="0"/>
              </a:rPr>
              <a:t>: the average number of people that one infected person will pass the disease 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Vaccination rate (“VR”)</a:t>
            </a:r>
            <a:r>
              <a:rPr lang="en-GB" sz="1200" dirty="0">
                <a:solidFill>
                  <a:schemeClr val="tx2"/>
                </a:solidFill>
                <a:latin typeface="Arial" panose="020B0604020202020204" pitchFamily="34" charset="0"/>
                <a:cs typeface="Arial" panose="020B0604020202020204" pitchFamily="34" charset="0"/>
              </a:rPr>
              <a:t>: proportion of country population that has received at least one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Fully vaccinated rate (“FVR”)</a:t>
            </a:r>
            <a:r>
              <a:rPr lang="en-GB" sz="1200" dirty="0">
                <a:solidFill>
                  <a:schemeClr val="tx2"/>
                </a:solidFill>
                <a:latin typeface="Arial" panose="020B0604020202020204" pitchFamily="34" charset="0"/>
                <a:cs typeface="Arial" panose="020B0604020202020204" pitchFamily="34" charset="0"/>
              </a:rPr>
              <a:t>: proportion of country population that has received both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Death rate (“DR”)</a:t>
            </a:r>
            <a:r>
              <a:rPr lang="en-GB" sz="1200" dirty="0">
                <a:solidFill>
                  <a:schemeClr val="tx2"/>
                </a:solidFill>
                <a:latin typeface="Arial" panose="020B0604020202020204" pitchFamily="34" charset="0"/>
                <a:cs typeface="Arial" panose="020B0604020202020204" pitchFamily="34" charset="0"/>
              </a:rPr>
              <a:t>: proportion of infected people that died.</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Analysis:</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1: Influence of vaccination rate on reproduction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2: Visible differences between high or low levels of vaccination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Tree>
    <p:extLst>
      <p:ext uri="{BB962C8B-B14F-4D97-AF65-F5344CB8AC3E}">
        <p14:creationId xmlns:p14="http://schemas.microsoft.com/office/powerpoint/2010/main" val="15735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1: Influence of vaccination rate on reproduction rate and death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4262705"/>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analysis to investigate the relationship between: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0.0003 (0.0005 for FVR);</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R-value was only 2.5% (5.1% for FVR), indicating a weak correlation.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observed a moderate to low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-0.016 (-0.0178 for FVR), suggesting that higher vaccination rates were associated with lower death rates. </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R-value was -32.4% (-35.9% for FVR), indicating a negative correlation.</a:t>
            </a:r>
          </a:p>
        </p:txBody>
      </p:sp>
      <p:pic>
        <p:nvPicPr>
          <p:cNvPr id="27" name="Picture 26" descr="Chart, scatter chart&#10;&#10;Description automatically generated">
            <a:extLst>
              <a:ext uri="{FF2B5EF4-FFF2-40B4-BE49-F238E27FC236}">
                <a16:creationId xmlns:a16="http://schemas.microsoft.com/office/drawing/2014/main" id="{270F0EA4-3F73-4084-07DC-52AC3FE88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24925"/>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Diagram&#10;&#10;Description automatically generated">
            <a:extLst>
              <a:ext uri="{FF2B5EF4-FFF2-40B4-BE49-F238E27FC236}">
                <a16:creationId xmlns:a16="http://schemas.microsoft.com/office/drawing/2014/main" id="{7AD1E20A-579D-FE0F-F054-3FBFA0AB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686" y="2124926"/>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Tree>
    <p:extLst>
      <p:ext uri="{BB962C8B-B14F-4D97-AF65-F5344CB8AC3E}">
        <p14:creationId xmlns:p14="http://schemas.microsoft.com/office/powerpoint/2010/main" val="22524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2: Visible differences between high or low levels of vaccination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1985159"/>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investigated whether there were discernible differences in either Reproduction- or Death rates between high and low levels of Vaccination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contrast between the level of Vaccination rate and either the Reproduction Rate or the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level of Vaccination rate alone is not sufficient to predict changes in outcome.</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9C4CA-23D4-C18C-537D-0D0BE938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61" y="2514242"/>
            <a:ext cx="3345357" cy="250902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descr="Calendar&#10;&#10;Description automatically generated">
            <a:extLst>
              <a:ext uri="{FF2B5EF4-FFF2-40B4-BE49-F238E27FC236}">
                <a16:creationId xmlns:a16="http://schemas.microsoft.com/office/drawing/2014/main" id="{A662AE66-F228-1749-2E65-A22F0EBE6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097" y="2514242"/>
            <a:ext cx="3345357" cy="25090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3801041"/>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analyses separately for each continent to explore the relationship between Vaccination rate and Death rate;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Asia, we found a negative slope of -0.012 and an R-value of -27.6%,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Europe, we observed a steeper negative slope of -0.018 and a stronger negative correlation with an R-value of -56.4%.</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the Americas, we found a similar negative slope of -0.019 and an R-value of -27.8%,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there are some regional disparities in the strength of the association between Vaccination rate and Death rate, with Europe showing the strongest negative correlation.</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4B2409D5-D7EF-4450-D625-F20DC7AFD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5937"/>
            <a:ext cx="2455525" cy="245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10;&#10;Description automatically generated">
            <a:extLst>
              <a:ext uri="{FF2B5EF4-FFF2-40B4-BE49-F238E27FC236}">
                <a16:creationId xmlns:a16="http://schemas.microsoft.com/office/drawing/2014/main" id="{A9C74C69-B9AC-070D-61F5-668706989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526" y="2836976"/>
            <a:ext cx="2504879" cy="250487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10;&#10;Description automatically generated">
            <a:extLst>
              <a:ext uri="{FF2B5EF4-FFF2-40B4-BE49-F238E27FC236}">
                <a16:creationId xmlns:a16="http://schemas.microsoft.com/office/drawing/2014/main" id="{4D69FC93-B6C7-4AD4-330A-707C2231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806" y="3967369"/>
            <a:ext cx="2529929" cy="25299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5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15" name="TextBox 14">
            <a:extLst>
              <a:ext uri="{FF2B5EF4-FFF2-40B4-BE49-F238E27FC236}">
                <a16:creationId xmlns:a16="http://schemas.microsoft.com/office/drawing/2014/main" id="{0DA67B25-C0A7-A65F-FFB5-1C134EFC4A48}"/>
              </a:ext>
            </a:extLst>
          </p:cNvPr>
          <p:cNvSpPr txBox="1"/>
          <p:nvPr/>
        </p:nvSpPr>
        <p:spPr>
          <a:xfrm>
            <a:off x="742021" y="2068976"/>
            <a:ext cx="5892695" cy="337015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Pollution Rank by Country: Rank of  world most polluted countries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Confirmed Covid Rate: Covid cases divide by country population.</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Total number of  Covid death cases in each country divided by total confirmed Covid cases.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Recovered Rate: Total number of Covid recovered cases in each country divided by total confirmed Covid Cases in each Country.</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Rank of  world most polluted countries based on pollution rate from 2018 to 2021</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Latest covid data set: accumulated data on all covid cases worldwide (from 2019-2021).</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A3275A-BA07-BA25-93B5-BF9B70319BF0}"/>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11" name="Picture 10" descr="A picture containing nature&#10;&#10;Description automatically generated">
            <a:extLst>
              <a:ext uri="{FF2B5EF4-FFF2-40B4-BE49-F238E27FC236}">
                <a16:creationId xmlns:a16="http://schemas.microsoft.com/office/drawing/2014/main" id="{D9B0935E-908E-DF2E-95EE-5BCAC3FB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738" y="2205511"/>
            <a:ext cx="4822003" cy="3285856"/>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401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2.xml><?xml version="1.0" encoding="utf-8"?>
<TemplafyFormConfiguration><![CDATA[{"formFields":[],"formDataEntries":[]}]]></Templafy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2.xml><?xml version="1.0" encoding="utf-8"?>
<ds:datastoreItem xmlns:ds="http://schemas.openxmlformats.org/officeDocument/2006/customXml" ds:itemID="{6DF3E12A-6C1E-4E88-8400-118A6A2BB65F}">
  <ds:schemaRefs/>
</ds:datastoreItem>
</file>

<file path=customXml/itemProps3.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315C6B6F-3F60-4A48-A01A-A17079FA84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10490</TotalTime>
  <Words>1354</Words>
  <Application>Microsoft Office PowerPoint</Application>
  <PresentationFormat>Widescreen</PresentationFormat>
  <Paragraphs>110</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Myriad for Rabobank</vt:lpstr>
      <vt:lpstr>Myriad for Rabobank SBd</vt:lpstr>
      <vt:lpstr>Myriad for Rabobank Lt</vt:lpstr>
      <vt:lpstr>Myriad for Rabobank SBd It</vt:lpstr>
      <vt:lpstr>Arial</vt:lpstr>
      <vt:lpstr>Myriad for Rabobank It</vt:lpstr>
      <vt:lpstr>Myriad Pro</vt:lpstr>
      <vt:lpstr>Myriad for Rabobank Bd It</vt:lpstr>
      <vt:lpstr>Rabobank (2021)</vt:lpstr>
      <vt:lpstr>The influence of various factors on the spread of COVID-19</vt:lpstr>
      <vt:lpstr>The factors that we have considered…</vt:lpstr>
      <vt:lpstr>Factor: Government Response </vt:lpstr>
      <vt:lpstr>Factor: Government Response </vt:lpstr>
      <vt:lpstr>Factor: Vaccination Rate  </vt:lpstr>
      <vt:lpstr>Factor: Vaccination Rate  </vt:lpstr>
      <vt:lpstr>Factor: Vaccination Rate  </vt:lpstr>
      <vt:lpstr>Factor: Vaccination Rate  </vt:lpstr>
      <vt:lpstr>Factor: Air Quality  </vt:lpstr>
      <vt:lpstr>Factor: Air Quality  </vt:lpstr>
      <vt:lpstr>Factor: Air Quality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333</cp:revision>
  <cp:lastPrinted>2021-12-19T14:36:36Z</cp:lastPrinted>
  <dcterms:created xsi:type="dcterms:W3CDTF">2021-12-16T08:31:56Z</dcterms:created>
  <dcterms:modified xsi:type="dcterms:W3CDTF">2023-04-10T22:57:34Z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